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6"/>
  </p:notesMasterIdLst>
  <p:sldIdLst>
    <p:sldId id="304" r:id="rId2"/>
    <p:sldId id="300" r:id="rId3"/>
    <p:sldId id="302" r:id="rId4"/>
    <p:sldId id="303" r:id="rId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FF7"/>
    <a:srgbClr val="3989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2B145-16A7-4C89-8145-2FDD1D146A3B}" v="1" dt="2023-10-10T11:40:01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24"/>
  </p:normalViewPr>
  <p:slideViewPr>
    <p:cSldViewPr>
      <p:cViewPr varScale="1">
        <p:scale>
          <a:sx n="115" d="100"/>
          <a:sy n="115" d="100"/>
        </p:scale>
        <p:origin x="1584" y="1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4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225800"/>
            <a:ext cx="12188825" cy="3632200"/>
          </a:xfrm>
          <a:prstGeom prst="rect">
            <a:avLst/>
          </a:prstGeom>
          <a:gradFill flip="none" rotWithShape="1">
            <a:gsLst>
              <a:gs pos="44000">
                <a:srgbClr val="CBCBCB">
                  <a:alpha val="22000"/>
                </a:srgbClr>
              </a:gs>
              <a:gs pos="100000">
                <a:srgbClr val="5F5F5F">
                  <a:alpha val="1900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895"/>
            <a:endParaRPr lang="en-US" sz="2399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4987990"/>
            <a:ext cx="10360501" cy="610820"/>
          </a:xfrm>
        </p:spPr>
        <p:txBody>
          <a:bodyPr/>
          <a:lstStyle>
            <a:lvl1pPr algn="ctr">
              <a:defRPr lang="en-US" sz="3999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550936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399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3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6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03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05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441" y="274640"/>
            <a:ext cx="10969943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1" y="990600"/>
            <a:ext cx="10969943" cy="508000"/>
          </a:xfrm>
        </p:spPr>
        <p:txBody>
          <a:bodyPr>
            <a:noAutofit/>
          </a:bodyPr>
          <a:lstStyle>
            <a:lvl1pPr marL="0" indent="0">
              <a:buNone/>
              <a:defRPr sz="1866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3080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441" y="274640"/>
            <a:ext cx="10969943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8855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5130800"/>
            <a:ext cx="12188825" cy="1727200"/>
          </a:xfrm>
          <a:prstGeom prst="rect">
            <a:avLst/>
          </a:prstGeom>
          <a:solidFill>
            <a:srgbClr val="B5D3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895"/>
            <a:endParaRPr lang="en-US" sz="2399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801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5" y="273049"/>
            <a:ext cx="4010039" cy="1162051"/>
          </a:xfr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3"/>
            <a:ext cx="6813892" cy="5853113"/>
          </a:xfrm>
        </p:spPr>
        <p:txBody>
          <a:bodyPr/>
          <a:lstStyle>
            <a:lvl1pPr>
              <a:defRPr sz="4266"/>
            </a:lvl1pPr>
            <a:lvl2pPr>
              <a:defRPr sz="3732"/>
            </a:lvl2pPr>
            <a:lvl3pPr>
              <a:defRPr sz="3199"/>
            </a:lvl3pPr>
            <a:lvl4pPr>
              <a:defRPr sz="2666"/>
            </a:lvl4pPr>
            <a:lvl5pPr>
              <a:defRPr sz="2666"/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5" y="1435103"/>
            <a:ext cx="4010039" cy="4691063"/>
          </a:xfrm>
        </p:spPr>
        <p:txBody>
          <a:bodyPr/>
          <a:lstStyle>
            <a:lvl1pPr marL="0" indent="0">
              <a:buNone/>
              <a:defRPr sz="1866"/>
            </a:lvl1pPr>
            <a:lvl2pPr marL="609422" indent="0">
              <a:buNone/>
              <a:defRPr sz="1600"/>
            </a:lvl2pPr>
            <a:lvl3pPr marL="1218845" indent="0">
              <a:buNone/>
              <a:defRPr sz="1333"/>
            </a:lvl3pPr>
            <a:lvl4pPr marL="1828267" indent="0">
              <a:buNone/>
              <a:defRPr sz="1200"/>
            </a:lvl4pPr>
            <a:lvl5pPr marL="2437689" indent="0">
              <a:buNone/>
              <a:defRPr sz="1200"/>
            </a:lvl5pPr>
            <a:lvl6pPr marL="3047111" indent="0">
              <a:buNone/>
              <a:defRPr sz="1200"/>
            </a:lvl6pPr>
            <a:lvl7pPr marL="3656534" indent="0">
              <a:buNone/>
              <a:defRPr sz="1200"/>
            </a:lvl7pPr>
            <a:lvl8pPr marL="4265955" indent="0">
              <a:buNone/>
              <a:defRPr sz="1200"/>
            </a:lvl8pPr>
            <a:lvl9pPr marL="48753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130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1"/>
            <a:ext cx="7313295" cy="566739"/>
          </a:xfr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266"/>
            </a:lvl1pPr>
            <a:lvl2pPr marL="609422" indent="0">
              <a:buNone/>
              <a:defRPr sz="3732"/>
            </a:lvl2pPr>
            <a:lvl3pPr marL="1218845" indent="0">
              <a:buNone/>
              <a:defRPr sz="3199"/>
            </a:lvl3pPr>
            <a:lvl4pPr marL="1828267" indent="0">
              <a:buNone/>
              <a:defRPr sz="2666"/>
            </a:lvl4pPr>
            <a:lvl5pPr marL="2437689" indent="0">
              <a:buNone/>
              <a:defRPr sz="2666"/>
            </a:lvl5pPr>
            <a:lvl6pPr marL="3047111" indent="0">
              <a:buNone/>
              <a:defRPr sz="2666"/>
            </a:lvl6pPr>
            <a:lvl7pPr marL="3656534" indent="0">
              <a:buNone/>
              <a:defRPr sz="2666"/>
            </a:lvl7pPr>
            <a:lvl8pPr marL="4265955" indent="0">
              <a:buNone/>
              <a:defRPr sz="2666"/>
            </a:lvl8pPr>
            <a:lvl9pPr marL="4875378" indent="0">
              <a:buNone/>
              <a:defRPr sz="2666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9"/>
            <a:ext cx="7313295" cy="804863"/>
          </a:xfrm>
        </p:spPr>
        <p:txBody>
          <a:bodyPr/>
          <a:lstStyle>
            <a:lvl1pPr marL="0" indent="0">
              <a:buNone/>
              <a:defRPr sz="1866"/>
            </a:lvl1pPr>
            <a:lvl2pPr marL="609422" indent="0">
              <a:buNone/>
              <a:defRPr sz="1600"/>
            </a:lvl2pPr>
            <a:lvl3pPr marL="1218845" indent="0">
              <a:buNone/>
              <a:defRPr sz="1333"/>
            </a:lvl3pPr>
            <a:lvl4pPr marL="1828267" indent="0">
              <a:buNone/>
              <a:defRPr sz="1200"/>
            </a:lvl4pPr>
            <a:lvl5pPr marL="2437689" indent="0">
              <a:buNone/>
              <a:defRPr sz="1200"/>
            </a:lvl5pPr>
            <a:lvl6pPr marL="3047111" indent="0">
              <a:buNone/>
              <a:defRPr sz="1200"/>
            </a:lvl6pPr>
            <a:lvl7pPr marL="3656534" indent="0">
              <a:buNone/>
              <a:defRPr sz="1200"/>
            </a:lvl7pPr>
            <a:lvl8pPr marL="4265955" indent="0">
              <a:buNone/>
              <a:defRPr sz="1200"/>
            </a:lvl8pPr>
            <a:lvl9pPr marL="48753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309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282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0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280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mod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021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58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8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008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441" y="274640"/>
            <a:ext cx="10969943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1" y="990600"/>
            <a:ext cx="10969943" cy="508000"/>
          </a:xfrm>
        </p:spPr>
        <p:txBody>
          <a:bodyPr>
            <a:noAutofit/>
          </a:bodyPr>
          <a:lstStyle>
            <a:lvl1pPr marL="0" indent="0">
              <a:buNone/>
              <a:defRPr sz="186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496462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697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441" y="274640"/>
            <a:ext cx="10969943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1" y="990600"/>
            <a:ext cx="10969943" cy="508000"/>
          </a:xfrm>
        </p:spPr>
        <p:txBody>
          <a:bodyPr>
            <a:noAutofit/>
          </a:bodyPr>
          <a:lstStyle>
            <a:lvl1pPr marL="0" indent="0">
              <a:buNone/>
              <a:defRPr sz="1866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180213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bg>
      <p:bgPr>
        <a:gradFill flip="none" rotWithShape="1">
          <a:gsLst>
            <a:gs pos="81000">
              <a:schemeClr val="bg1">
                <a:lumMod val="95000"/>
              </a:schemeClr>
            </a:gs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4641"/>
            <a:ext cx="6703854" cy="711081"/>
          </a:xfrm>
        </p:spPr>
        <p:txBody>
          <a:bodyPr>
            <a:noAutofit/>
          </a:bodyPr>
          <a:lstStyle>
            <a:lvl1pPr>
              <a:defRPr sz="359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E2B0-FEF2-4C8F-90A4-46C9D72643E3}" type="datetime1">
              <a:rPr lang="en-US" smtClean="0"/>
              <a:t>1/14/2025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SlideModel.com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27023" y="6356353"/>
            <a:ext cx="761803" cy="365125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0" tIns="91440" rIns="0" bIns="91440" numCol="1" anchor="ctr" anchorCtr="1" compatLnSpc="1">
            <a:prstTxWarp prst="textNoShape">
              <a:avLst/>
            </a:prstTxWarp>
          </a:bodyPr>
          <a:lstStyle>
            <a:lvl1pPr algn="r">
              <a:defRPr lang="en-US" sz="1400" kern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E69268-9C8B-4EBF-A9EE-DC5DC2D48DC3}" type="slidenum">
              <a:rPr lang="es-UY" smtClean="0"/>
              <a:pPr/>
              <a:t>‹#›</a:t>
            </a:fld>
            <a:endParaRPr lang="es-UY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7478353" y="362139"/>
            <a:ext cx="4113728" cy="533400"/>
          </a:xfrm>
        </p:spPr>
        <p:txBody>
          <a:bodyPr anchor="ctr">
            <a:noAutofit/>
          </a:bodyPr>
          <a:lstStyle>
            <a:lvl1pPr marL="0" indent="0" algn="r">
              <a:buNone/>
              <a:defRPr sz="1999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Breadcrumb 1 &gt; Breadcrumb 2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086963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876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962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3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1pPr>
            <a:lvl2pPr marL="609422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2pPr>
            <a:lvl3pPr marL="121884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267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4pPr>
            <a:lvl5pPr marL="2437689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5pPr>
            <a:lvl6pPr marL="3047111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6pPr>
            <a:lvl7pPr marL="3656534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7pPr>
            <a:lvl8pPr marL="4265955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8pPr>
            <a:lvl9pPr marL="4875378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46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32"/>
            </a:lvl1pPr>
            <a:lvl2pPr>
              <a:defRPr sz="3199"/>
            </a:lvl2pPr>
            <a:lvl3pPr>
              <a:defRPr sz="2666"/>
            </a:lvl3pPr>
            <a:lvl4pPr>
              <a:defRPr sz="2399"/>
            </a:lvl4pPr>
            <a:lvl5pPr>
              <a:defRPr sz="2399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32"/>
            </a:lvl1pPr>
            <a:lvl2pPr>
              <a:defRPr sz="3199"/>
            </a:lvl2pPr>
            <a:lvl3pPr>
              <a:defRPr sz="2666"/>
            </a:lvl3pPr>
            <a:lvl4pPr>
              <a:defRPr sz="2399"/>
            </a:lvl4pPr>
            <a:lvl5pPr>
              <a:defRPr sz="2399"/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0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22" indent="0">
              <a:buNone/>
              <a:defRPr sz="2666" b="1"/>
            </a:lvl2pPr>
            <a:lvl3pPr marL="1218845" indent="0">
              <a:buNone/>
              <a:defRPr sz="2399" b="1"/>
            </a:lvl3pPr>
            <a:lvl4pPr marL="1828267" indent="0">
              <a:buNone/>
              <a:defRPr sz="2133" b="1"/>
            </a:lvl4pPr>
            <a:lvl5pPr marL="2437689" indent="0">
              <a:buNone/>
              <a:defRPr sz="2133" b="1"/>
            </a:lvl5pPr>
            <a:lvl6pPr marL="3047111" indent="0">
              <a:buNone/>
              <a:defRPr sz="2133" b="1"/>
            </a:lvl6pPr>
            <a:lvl7pPr marL="3656534" indent="0">
              <a:buNone/>
              <a:defRPr sz="2133" b="1"/>
            </a:lvl7pPr>
            <a:lvl8pPr marL="4265955" indent="0">
              <a:buNone/>
              <a:defRPr sz="2133" b="1"/>
            </a:lvl8pPr>
            <a:lvl9pPr marL="48753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199"/>
            </a:lvl1pPr>
            <a:lvl2pPr>
              <a:defRPr sz="2666"/>
            </a:lvl2pPr>
            <a:lvl3pPr>
              <a:defRPr sz="2399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7" y="1535113"/>
            <a:ext cx="5387630" cy="639763"/>
          </a:xfrm>
        </p:spPr>
        <p:txBody>
          <a:bodyPr anchor="b"/>
          <a:lstStyle>
            <a:lvl1pPr marL="0" indent="0">
              <a:buNone/>
              <a:defRPr sz="3199" b="1"/>
            </a:lvl1pPr>
            <a:lvl2pPr marL="609422" indent="0">
              <a:buNone/>
              <a:defRPr sz="2666" b="1"/>
            </a:lvl2pPr>
            <a:lvl3pPr marL="1218845" indent="0">
              <a:buNone/>
              <a:defRPr sz="2399" b="1"/>
            </a:lvl3pPr>
            <a:lvl4pPr marL="1828267" indent="0">
              <a:buNone/>
              <a:defRPr sz="2133" b="1"/>
            </a:lvl4pPr>
            <a:lvl5pPr marL="2437689" indent="0">
              <a:buNone/>
              <a:defRPr sz="2133" b="1"/>
            </a:lvl5pPr>
            <a:lvl6pPr marL="3047111" indent="0">
              <a:buNone/>
              <a:defRPr sz="2133" b="1"/>
            </a:lvl6pPr>
            <a:lvl7pPr marL="3656534" indent="0">
              <a:buNone/>
              <a:defRPr sz="2133" b="1"/>
            </a:lvl7pPr>
            <a:lvl8pPr marL="4265955" indent="0">
              <a:buNone/>
              <a:defRPr sz="2133" b="1"/>
            </a:lvl8pPr>
            <a:lvl9pPr marL="48753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7" y="2174875"/>
            <a:ext cx="5387630" cy="3951288"/>
          </a:xfrm>
        </p:spPr>
        <p:txBody>
          <a:bodyPr/>
          <a:lstStyle>
            <a:lvl1pPr>
              <a:defRPr sz="3199"/>
            </a:lvl1pPr>
            <a:lvl2pPr>
              <a:defRPr sz="2666"/>
            </a:lvl2pPr>
            <a:lvl3pPr>
              <a:defRPr sz="2399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99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441" y="274640"/>
            <a:ext cx="10969943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251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441" y="274640"/>
            <a:ext cx="10969943" cy="715961"/>
          </a:xfrm>
        </p:spPr>
        <p:txBody>
          <a:bodyPr>
            <a:normAutofit/>
          </a:bodyPr>
          <a:lstStyle>
            <a:lvl1pPr algn="l">
              <a:defRPr sz="3732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441" y="990600"/>
            <a:ext cx="10969943" cy="508000"/>
          </a:xfrm>
        </p:spPr>
        <p:txBody>
          <a:bodyPr>
            <a:noAutofit/>
          </a:bodyPr>
          <a:lstStyle>
            <a:lvl1pPr marL="0" indent="0">
              <a:buNone/>
              <a:defRPr sz="1866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4448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42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rgbClr val="EEEEEE"/>
            </a:gs>
            <a:gs pos="67000">
              <a:schemeClr val="bg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40"/>
            <a:ext cx="10969943" cy="711081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895"/>
            <a:fld id="{FD1176A7-B091-469C-82C8-89C693043C4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895"/>
              <a:t>1/14/2025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2"/>
            <a:ext cx="3859795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89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52"/>
            <a:ext cx="2844059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895"/>
            <a:fld id="{5939B1FA-81F2-4940-9AF3-5EAFB5D666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89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090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701" r:id="rId23"/>
    <p:sldLayoutId id="2147483702" r:id="rId24"/>
  </p:sldLayoutIdLst>
  <p:txStyles>
    <p:titleStyle>
      <a:lvl1pPr algn="l" defTabSz="1218845" rtl="0" eaLnBrk="1" latinLnBrk="0" hangingPunct="1">
        <a:spcBef>
          <a:spcPct val="0"/>
        </a:spcBef>
        <a:buNone/>
        <a:defRPr sz="3199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457067" indent="-457067" algn="l" defTabSz="1218845" rtl="0" eaLnBrk="1" latinLnBrk="0" hangingPunct="1">
        <a:spcBef>
          <a:spcPct val="20000"/>
        </a:spcBef>
        <a:buFont typeface="Arial" pitchFamily="34" charset="0"/>
        <a:buChar char="•"/>
        <a:defRPr sz="3599" kern="1200">
          <a:solidFill>
            <a:schemeClr val="tx1"/>
          </a:solidFill>
          <a:latin typeface="+mj-lt"/>
          <a:ea typeface="+mn-ea"/>
          <a:cs typeface="+mn-cs"/>
        </a:defRPr>
      </a:lvl1pPr>
      <a:lvl2pPr marL="990311" indent="-380889" algn="l" defTabSz="1218845" rtl="0" eaLnBrk="1" latinLnBrk="0" hangingPunct="1">
        <a:spcBef>
          <a:spcPct val="20000"/>
        </a:spcBef>
        <a:buFont typeface="Arial" pitchFamily="34" charset="0"/>
        <a:buChar char="–"/>
        <a:defRPr sz="3199" kern="1200">
          <a:solidFill>
            <a:schemeClr val="tx1"/>
          </a:solidFill>
          <a:latin typeface="+mj-lt"/>
          <a:ea typeface="+mn-ea"/>
          <a:cs typeface="+mn-cs"/>
        </a:defRPr>
      </a:lvl2pPr>
      <a:lvl3pPr marL="1523555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399" kern="1200">
          <a:solidFill>
            <a:schemeClr val="tx1"/>
          </a:solidFill>
          <a:latin typeface="+mj-lt"/>
          <a:ea typeface="+mn-ea"/>
          <a:cs typeface="+mn-cs"/>
        </a:defRPr>
      </a:lvl3pPr>
      <a:lvl4pPr marL="2132979" indent="-304712" algn="l" defTabSz="121884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400" indent="-304712" algn="l" defTabSz="121884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1822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1244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0666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0089" indent="-304712" algn="l" defTabSz="1218845" rtl="0" eaLnBrk="1" latinLnBrk="0" hangingPunct="1">
        <a:spcBef>
          <a:spcPct val="20000"/>
        </a:spcBef>
        <a:buFont typeface="Arial" pitchFamily="34" charset="0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09422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218845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828267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4pPr>
      <a:lvl5pPr marL="2437689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5pPr>
      <a:lvl6pPr marL="3047111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656534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265955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875378" algn="l" defTabSz="1218845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8EA7AB-077D-C3B9-A3A5-0C7277F2A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685800"/>
            <a:ext cx="6771677" cy="5105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C2E9C1-E9FC-0DA2-DF2F-3EE7476E1D37}"/>
              </a:ext>
            </a:extLst>
          </p:cNvPr>
          <p:cNvSpPr txBox="1"/>
          <p:nvPr/>
        </p:nvSpPr>
        <p:spPr>
          <a:xfrm>
            <a:off x="227012" y="381000"/>
            <a:ext cx="51816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Multi-Tiered System of Support (MTSS) for school attendance involves three tiers of intervention, with roles for teachers, the school, children, parents and external agencies – including the Local Authority.</a:t>
            </a:r>
          </a:p>
          <a:p>
            <a:endParaRPr lang="en-GB" sz="1400" kern="0" dirty="0">
              <a:solidFill>
                <a:srgbClr val="000000"/>
              </a:solidFill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kern="0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Data-driven decision-making and training requirements are pivotal to the implementation of the system. </a:t>
            </a:r>
          </a:p>
          <a:p>
            <a:endParaRPr lang="en-GB" sz="1400" kern="0" dirty="0">
              <a:solidFill>
                <a:srgbClr val="000000"/>
              </a:solidFill>
              <a:latin typeface="Segoe UI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kern="0" dirty="0">
                <a:solidFill>
                  <a:srgbClr val="00000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system aligns with the Department for Education's (DFE) "Working Together to Improve School Attendance" guidelines.</a:t>
            </a:r>
            <a:endParaRPr lang="en-GB" sz="1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3AD928-CC03-155B-791E-6F7411C1487A}"/>
              </a:ext>
            </a:extLst>
          </p:cNvPr>
          <p:cNvSpPr txBox="1"/>
          <p:nvPr/>
        </p:nvSpPr>
        <p:spPr>
          <a:xfrm>
            <a:off x="5789612" y="4267200"/>
            <a:ext cx="609467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/>
              <a:t>- Data Decision-Making: Regularly collect, analyse, and use attendance data at each tier to inform decisions and interventions.</a:t>
            </a:r>
          </a:p>
          <a:p>
            <a:r>
              <a:rPr lang="en-GB" sz="1600" dirty="0"/>
              <a:t>- Training Requirements: School staff should receive appropriate training at each tier to effectively implement attendance strategies.</a:t>
            </a:r>
          </a:p>
          <a:p>
            <a:r>
              <a:rPr lang="en-GB" sz="1600" dirty="0"/>
              <a:t>- External agencies: External agencies play a crucial role in data analysis, resource allocation, and training provision to support schools in improving attendance.</a:t>
            </a:r>
          </a:p>
          <a:p>
            <a:r>
              <a:rPr lang="en-GB" sz="1600" dirty="0"/>
              <a:t>- Children and Parents: Effective communication and co-creation of any intervention support is pivotal to the success of the MTSS approach.</a:t>
            </a:r>
          </a:p>
        </p:txBody>
      </p:sp>
    </p:spTree>
    <p:extLst>
      <p:ext uri="{BB962C8B-B14F-4D97-AF65-F5344CB8AC3E}">
        <p14:creationId xmlns:p14="http://schemas.microsoft.com/office/powerpoint/2010/main" val="412966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40420" y="147412"/>
            <a:ext cx="5672323" cy="320910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29"/>
          <p:cNvSpPr/>
          <p:nvPr/>
        </p:nvSpPr>
        <p:spPr>
          <a:xfrm>
            <a:off x="386244" y="440576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r>
              <a:rPr lang="en-GB" sz="1600" b="1" kern="0" dirty="0">
                <a:latin typeface="Arial" pitchFamily="34" charset="0"/>
                <a:cs typeface="Arial" pitchFamily="34" charset="0"/>
              </a:rPr>
              <a:t>Role of Teachers and School</a:t>
            </a:r>
          </a:p>
          <a:p>
            <a:pPr algn="ctr" defTabSz="914126"/>
            <a:endParaRPr lang="en-GB" sz="1600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400" kern="0" dirty="0">
                <a:latin typeface="Arial" pitchFamily="34" charset="0"/>
                <a:cs typeface="Arial" pitchFamily="34" charset="0"/>
              </a:rPr>
              <a:t>Meet and Greet children.</a:t>
            </a:r>
          </a:p>
          <a:p>
            <a:pPr algn="ctr" defTabSz="914126"/>
            <a:r>
              <a:rPr lang="en-GB" sz="1400" kern="0" dirty="0">
                <a:latin typeface="Arial" pitchFamily="34" charset="0"/>
                <a:cs typeface="Arial" pitchFamily="34" charset="0"/>
              </a:rPr>
              <a:t>Create positive classroom environments.</a:t>
            </a:r>
          </a:p>
          <a:p>
            <a:pPr algn="ctr" defTabSz="914126"/>
            <a:r>
              <a:rPr lang="en-GB" sz="1400" kern="0" dirty="0">
                <a:latin typeface="Arial" pitchFamily="34" charset="0"/>
                <a:cs typeface="Arial" pitchFamily="34" charset="0"/>
              </a:rPr>
              <a:t>Build positive relationships with all children and adults.</a:t>
            </a:r>
          </a:p>
          <a:p>
            <a:pPr algn="ctr" defTabSz="914126"/>
            <a:r>
              <a:rPr lang="en-GB" sz="1400" kern="0" dirty="0">
                <a:latin typeface="Arial" pitchFamily="34" charset="0"/>
                <a:cs typeface="Arial" pitchFamily="34" charset="0"/>
              </a:rPr>
              <a:t>Recognise individual and collective achievements.</a:t>
            </a:r>
          </a:p>
          <a:p>
            <a:pPr algn="ctr" defTabSz="914126"/>
            <a:r>
              <a:rPr lang="en-GB" sz="1400" kern="0" dirty="0">
                <a:latin typeface="Arial" pitchFamily="34" charset="0"/>
                <a:cs typeface="Arial" pitchFamily="34" charset="0"/>
              </a:rPr>
              <a:t>Implement evidence-based teaching strategies.</a:t>
            </a:r>
          </a:p>
          <a:p>
            <a:pPr algn="ctr" defTabSz="914126"/>
            <a:r>
              <a:rPr lang="en-GB" sz="1400" kern="0" dirty="0">
                <a:latin typeface="Arial" pitchFamily="34" charset="0"/>
                <a:cs typeface="Arial" pitchFamily="34" charset="0"/>
              </a:rPr>
              <a:t>Address barriers to attendance – adapt lessons to meet needs</a:t>
            </a:r>
          </a:p>
          <a:p>
            <a:pPr algn="ctr" defTabSz="914126"/>
            <a:r>
              <a:rPr lang="en-GB" sz="1400" kern="0" dirty="0">
                <a:latin typeface="Arial" pitchFamily="34" charset="0"/>
                <a:cs typeface="Arial" pitchFamily="34" charset="0"/>
              </a:rPr>
              <a:t>Monitor daily attendance and punctuality</a:t>
            </a:r>
          </a:p>
          <a:p>
            <a:pPr algn="ctr" defTabSz="914126"/>
            <a:r>
              <a:rPr lang="en-GB" sz="1400" kern="0" dirty="0">
                <a:latin typeface="Arial" pitchFamily="34" charset="0"/>
                <a:cs typeface="Arial" pitchFamily="34" charset="0"/>
              </a:rPr>
              <a:t>Promote the importance of attendance </a:t>
            </a:r>
          </a:p>
          <a:p>
            <a:pPr algn="ctr" defTabSz="914126"/>
            <a:r>
              <a:rPr lang="en-GB" sz="1400" kern="0" dirty="0">
                <a:latin typeface="Arial" pitchFamily="34" charset="0"/>
                <a:cs typeface="Arial" pitchFamily="34" charset="0"/>
              </a:rPr>
              <a:t>Collaborate with the whole school community </a:t>
            </a:r>
          </a:p>
          <a:p>
            <a:pPr algn="ctr" defTabSz="914126"/>
            <a:r>
              <a:rPr lang="en-GB" sz="1600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additional support.</a:t>
            </a:r>
          </a:p>
        </p:txBody>
      </p:sp>
      <p:sp>
        <p:nvSpPr>
          <p:cNvPr id="7" name="Rounded Rectangle 32">
            <a:extLst>
              <a:ext uri="{FF2B5EF4-FFF2-40B4-BE49-F238E27FC236}">
                <a16:creationId xmlns:a16="http://schemas.microsoft.com/office/drawing/2014/main" id="{37FC9DED-05EE-3002-169C-2B3F9B44B2EF}"/>
              </a:ext>
            </a:extLst>
          </p:cNvPr>
          <p:cNvSpPr/>
          <p:nvPr/>
        </p:nvSpPr>
        <p:spPr>
          <a:xfrm>
            <a:off x="74612" y="3501487"/>
            <a:ext cx="5672323" cy="3209101"/>
          </a:xfrm>
          <a:prstGeom prst="roundRect">
            <a:avLst/>
          </a:pr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32">
            <a:extLst>
              <a:ext uri="{FF2B5EF4-FFF2-40B4-BE49-F238E27FC236}">
                <a16:creationId xmlns:a16="http://schemas.microsoft.com/office/drawing/2014/main" id="{6E2A25EF-FA62-54CD-97F2-B20722DC1CC5}"/>
              </a:ext>
            </a:extLst>
          </p:cNvPr>
          <p:cNvSpPr/>
          <p:nvPr/>
        </p:nvSpPr>
        <p:spPr>
          <a:xfrm>
            <a:off x="6246812" y="116932"/>
            <a:ext cx="5672323" cy="3209101"/>
          </a:xfrm>
          <a:prstGeom prst="roundRect">
            <a:avLst/>
          </a:prstGeom>
          <a:solidFill>
            <a:srgbClr val="7030A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32">
            <a:extLst>
              <a:ext uri="{FF2B5EF4-FFF2-40B4-BE49-F238E27FC236}">
                <a16:creationId xmlns:a16="http://schemas.microsoft.com/office/drawing/2014/main" id="{7DA8B8B2-7414-66B4-18B3-47E9F08B7F99}"/>
              </a:ext>
            </a:extLst>
          </p:cNvPr>
          <p:cNvSpPr/>
          <p:nvPr/>
        </p:nvSpPr>
        <p:spPr>
          <a:xfrm>
            <a:off x="6289489" y="3496499"/>
            <a:ext cx="5672323" cy="3209101"/>
          </a:xfrm>
          <a:prstGeom prst="roundRect">
            <a:avLst/>
          </a:pr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29">
            <a:extLst>
              <a:ext uri="{FF2B5EF4-FFF2-40B4-BE49-F238E27FC236}">
                <a16:creationId xmlns:a16="http://schemas.microsoft.com/office/drawing/2014/main" id="{EACF1417-DF20-7215-77F3-F2C2C2EB4373}"/>
              </a:ext>
            </a:extLst>
          </p:cNvPr>
          <p:cNvSpPr/>
          <p:nvPr/>
        </p:nvSpPr>
        <p:spPr>
          <a:xfrm>
            <a:off x="320436" y="3810000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r>
              <a:rPr lang="en-GB" sz="1800" b="1" kern="0" dirty="0">
                <a:latin typeface="Arial" pitchFamily="34" charset="0"/>
                <a:cs typeface="Arial" pitchFamily="34" charset="0"/>
              </a:rPr>
              <a:t>Role of Parents</a:t>
            </a:r>
          </a:p>
          <a:p>
            <a:pPr algn="ctr" defTabSz="914126"/>
            <a:endParaRPr lang="en-GB" sz="2000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Ensure children attend school regularly and on time.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Understand and support any concerns your child may have.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Communicate with the school regarding absence.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Recognise personal achievements.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Communicate with teachers about any concerns.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Promote the value of regular attendance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Lead by example.</a:t>
            </a:r>
          </a:p>
        </p:txBody>
      </p:sp>
      <p:sp>
        <p:nvSpPr>
          <p:cNvPr id="11" name="Rounded Rectangle 29">
            <a:extLst>
              <a:ext uri="{FF2B5EF4-FFF2-40B4-BE49-F238E27FC236}">
                <a16:creationId xmlns:a16="http://schemas.microsoft.com/office/drawing/2014/main" id="{C112064A-FE0C-5C96-360A-E88D4C19544F}"/>
              </a:ext>
            </a:extLst>
          </p:cNvPr>
          <p:cNvSpPr/>
          <p:nvPr/>
        </p:nvSpPr>
        <p:spPr>
          <a:xfrm>
            <a:off x="6535313" y="440575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endParaRPr lang="en-GB" sz="1800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800" b="1" kern="0" dirty="0">
                <a:latin typeface="Arial" pitchFamily="34" charset="0"/>
                <a:cs typeface="Arial" pitchFamily="34" charset="0"/>
              </a:rPr>
              <a:t>Role of Children</a:t>
            </a:r>
          </a:p>
          <a:p>
            <a:pPr algn="ctr" defTabSz="914126"/>
            <a:endParaRPr lang="en-GB" sz="1800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Take </a:t>
            </a:r>
            <a:r>
              <a:rPr lang="en-GB" sz="1600" kern="0" dirty="0" err="1">
                <a:latin typeface="Arial" pitchFamily="34" charset="0"/>
                <a:cs typeface="Arial" pitchFamily="34" charset="0"/>
              </a:rPr>
              <a:t>responsibity</a:t>
            </a:r>
            <a:r>
              <a:rPr lang="en-GB" sz="1600" kern="0" dirty="0">
                <a:latin typeface="Arial" pitchFamily="34" charset="0"/>
                <a:cs typeface="Arial" pitchFamily="34" charset="0"/>
              </a:rPr>
              <a:t> - Attend school regularly and be punctual. 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Engage actively in classroom activities.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Support other children.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Recognise the achievements of other children.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Share when you have a concern.</a:t>
            </a:r>
          </a:p>
          <a:p>
            <a:pPr algn="ctr" defTabSz="914126"/>
            <a:endParaRPr lang="en-GB" sz="1600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600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6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29">
            <a:extLst>
              <a:ext uri="{FF2B5EF4-FFF2-40B4-BE49-F238E27FC236}">
                <a16:creationId xmlns:a16="http://schemas.microsoft.com/office/drawing/2014/main" id="{C799A7BD-EF07-1379-4BC0-85DAAC5DC6D1}"/>
              </a:ext>
            </a:extLst>
          </p:cNvPr>
          <p:cNvSpPr/>
          <p:nvPr/>
        </p:nvSpPr>
        <p:spPr>
          <a:xfrm>
            <a:off x="6551612" y="3809999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r>
              <a:rPr lang="en-GB" sz="1800" b="1" kern="0" dirty="0">
                <a:latin typeface="Arial" pitchFamily="34" charset="0"/>
                <a:cs typeface="Arial" pitchFamily="34" charset="0"/>
              </a:rPr>
              <a:t>Role of External Agencies</a:t>
            </a:r>
          </a:p>
          <a:p>
            <a:pPr algn="ctr" defTabSz="914126"/>
            <a:endParaRPr lang="en-GB" sz="2400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Provide resources and training to teachers on effective classroom strategies.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Collaborate with schools on attendance initiatives.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Support a comprehensive and inclusive school-wide approach that encompasses both attendance and mental health.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D3B2DA-4F5D-3B4F-6B97-FC9A50C46175}"/>
              </a:ext>
            </a:extLst>
          </p:cNvPr>
          <p:cNvGrpSpPr/>
          <p:nvPr/>
        </p:nvGrpSpPr>
        <p:grpSpPr>
          <a:xfrm>
            <a:off x="4866677" y="2238810"/>
            <a:ext cx="2363260" cy="2363260"/>
            <a:chOff x="3389437" y="2730853"/>
            <a:chExt cx="2363876" cy="2363876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EDDE22D-07E1-FE15-E67A-4AE2A5903DD5}"/>
                </a:ext>
              </a:extLst>
            </p:cNvPr>
            <p:cNvSpPr/>
            <p:nvPr/>
          </p:nvSpPr>
          <p:spPr>
            <a:xfrm>
              <a:off x="3389437" y="2730853"/>
              <a:ext cx="2363876" cy="2363876"/>
            </a:xfrm>
            <a:prstGeom prst="ellipse">
              <a:avLst/>
            </a:prstGeom>
            <a:gradFill>
              <a:gsLst>
                <a:gs pos="9000">
                  <a:sysClr val="windowText" lastClr="000000">
                    <a:lumMod val="85000"/>
                    <a:lumOff val="15000"/>
                  </a:sysClr>
                </a:gs>
                <a:gs pos="43800">
                  <a:srgbClr val="FFFFFF"/>
                </a:gs>
                <a:gs pos="100000">
                  <a:sysClr val="windowText" lastClr="000000"/>
                </a:gs>
                <a:gs pos="60000">
                  <a:sysClr val="window" lastClr="FFFFFF"/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126"/>
              <a:endParaRPr lang="en-US" sz="1799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B8F0AC8-7CDF-F242-1DE5-D648214C4C2B}"/>
                </a:ext>
              </a:extLst>
            </p:cNvPr>
            <p:cNvGrpSpPr/>
            <p:nvPr/>
          </p:nvGrpSpPr>
          <p:grpSpPr>
            <a:xfrm>
              <a:off x="3582478" y="2923887"/>
              <a:ext cx="1977794" cy="1977793"/>
              <a:chOff x="6019800" y="3276599"/>
              <a:chExt cx="533400" cy="533400"/>
            </a:xfrm>
            <a:effectLst/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75646EA0-2D9E-5A4E-2644-117A10AD43ED}"/>
                  </a:ext>
                </a:extLst>
              </p:cNvPr>
              <p:cNvSpPr/>
              <p:nvPr/>
            </p:nvSpPr>
            <p:spPr>
              <a:xfrm>
                <a:off x="6019800" y="3276599"/>
                <a:ext cx="533400" cy="533400"/>
              </a:xfrm>
              <a:prstGeom prst="ellipse">
                <a:avLst/>
              </a:prstGeom>
              <a:gradFill>
                <a:gsLst>
                  <a:gs pos="35000">
                    <a:srgbClr val="00297A"/>
                  </a:gs>
                  <a:gs pos="70000">
                    <a:srgbClr val="0070C0"/>
                  </a:gs>
                  <a:gs pos="100000">
                    <a:srgbClr val="00B0F0"/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126">
                  <a:defRPr/>
                </a:pPr>
                <a:endParaRPr lang="en-US" sz="1799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D4E3A7D-427C-127C-C65C-4D8CA4CBF213}"/>
                  </a:ext>
                </a:extLst>
              </p:cNvPr>
              <p:cNvSpPr/>
              <p:nvPr/>
            </p:nvSpPr>
            <p:spPr>
              <a:xfrm>
                <a:off x="6032368" y="3296068"/>
                <a:ext cx="508265" cy="446900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65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126">
                  <a:defRPr/>
                </a:pPr>
                <a:endParaRPr lang="en-US" sz="1799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6180632-DD74-E47C-CD55-4F18B22F1A54}"/>
                </a:ext>
              </a:extLst>
            </p:cNvPr>
            <p:cNvSpPr/>
            <p:nvPr/>
          </p:nvSpPr>
          <p:spPr>
            <a:xfrm>
              <a:off x="3792620" y="3389403"/>
              <a:ext cx="1557516" cy="10157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914126"/>
              <a:r>
                <a:rPr lang="en-US" sz="3199" b="1" kern="0" dirty="0">
                  <a:solidFill>
                    <a:prstClr val="white"/>
                  </a:solidFill>
                  <a:effectLst>
                    <a:outerShdw blurRad="101600" dist="38100" dir="2700000" algn="tl" rotWithShape="0">
                      <a:prstClr val="black">
                        <a:alpha val="50000"/>
                      </a:prstClr>
                    </a:outerShdw>
                  </a:effectLst>
                  <a:latin typeface="Arial" pitchFamily="34" charset="0"/>
                  <a:ea typeface="Kozuka Gothic Pr6N B" pitchFamily="34" charset="-128"/>
                  <a:cs typeface="Arial" pitchFamily="34" charset="0"/>
                </a:rPr>
                <a:t>Tier 1</a:t>
              </a:r>
            </a:p>
            <a:p>
              <a:pPr algn="ctr" defTabSz="914126"/>
              <a:r>
                <a:rPr lang="en-US" sz="1400" b="1" kern="0" dirty="0">
                  <a:solidFill>
                    <a:prstClr val="white"/>
                  </a:solidFill>
                  <a:effectLst>
                    <a:outerShdw blurRad="101600" dist="38100" dir="2700000" algn="tl" rotWithShape="0">
                      <a:prstClr val="black">
                        <a:alpha val="50000"/>
                      </a:prstClr>
                    </a:outerShdw>
                  </a:effectLst>
                  <a:latin typeface="Arial" pitchFamily="34" charset="0"/>
                  <a:ea typeface="Kozuka Gothic Pr6N B" pitchFamily="34" charset="-128"/>
                  <a:cs typeface="Arial" pitchFamily="34" charset="0"/>
                </a:rPr>
                <a:t>Universal</a:t>
              </a:r>
            </a:p>
            <a:p>
              <a:pPr algn="ctr" defTabSz="914126"/>
              <a:r>
                <a:rPr lang="en-US" sz="1400" b="1" kern="0" dirty="0">
                  <a:solidFill>
                    <a:prstClr val="white"/>
                  </a:solidFill>
                  <a:effectLst>
                    <a:outerShdw blurRad="101600" dist="38100" dir="2700000" algn="tl" rotWithShape="0">
                      <a:prstClr val="black">
                        <a:alpha val="50000"/>
                      </a:prstClr>
                    </a:outerShdw>
                  </a:effectLst>
                  <a:latin typeface="Arial" pitchFamily="34" charset="0"/>
                  <a:ea typeface="Kozuka Gothic Pr6N B" pitchFamily="34" charset="-128"/>
                  <a:cs typeface="Arial" pitchFamily="34" charset="0"/>
                </a:rPr>
                <a:t>Strategies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3938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40420" y="147412"/>
            <a:ext cx="5672323" cy="320910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29"/>
          <p:cNvSpPr/>
          <p:nvPr/>
        </p:nvSpPr>
        <p:spPr>
          <a:xfrm>
            <a:off x="386244" y="440576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endParaRPr lang="en-GB" sz="1600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600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600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600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600" b="1" kern="0" dirty="0">
                <a:latin typeface="Arial" pitchFamily="34" charset="0"/>
                <a:cs typeface="Arial" pitchFamily="34" charset="0"/>
              </a:rPr>
              <a:t>Role of Teachers and School</a:t>
            </a:r>
          </a:p>
          <a:p>
            <a:pPr algn="ctr" defTabSz="914126"/>
            <a:endParaRPr lang="en-GB" sz="1600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Proactively use data information to identify children who are PA and at risk of PA.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Work with each identified child and families to understand and address the reasons for absence, including any in-school or out of school barriers to 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attendance.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Implement agreed strategies in daily practice.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Monitor progress.</a:t>
            </a:r>
          </a:p>
          <a:p>
            <a:pPr algn="ctr" defTabSz="914126"/>
            <a:r>
              <a:rPr lang="en-GB" sz="1600" kern="0" dirty="0">
                <a:latin typeface="Arial" pitchFamily="34" charset="0"/>
                <a:cs typeface="Arial" pitchFamily="34" charset="0"/>
              </a:rPr>
              <a:t>Recognise achievements.</a:t>
            </a:r>
          </a:p>
          <a:p>
            <a:pPr algn="ctr" defTabSz="914126"/>
            <a:endParaRPr lang="en-GB" sz="1600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32">
            <a:extLst>
              <a:ext uri="{FF2B5EF4-FFF2-40B4-BE49-F238E27FC236}">
                <a16:creationId xmlns:a16="http://schemas.microsoft.com/office/drawing/2014/main" id="{37FC9DED-05EE-3002-169C-2B3F9B44B2EF}"/>
              </a:ext>
            </a:extLst>
          </p:cNvPr>
          <p:cNvSpPr/>
          <p:nvPr/>
        </p:nvSpPr>
        <p:spPr>
          <a:xfrm>
            <a:off x="74612" y="3501487"/>
            <a:ext cx="5672323" cy="3209101"/>
          </a:xfrm>
          <a:prstGeom prst="roundRect">
            <a:avLst/>
          </a:pr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32">
            <a:extLst>
              <a:ext uri="{FF2B5EF4-FFF2-40B4-BE49-F238E27FC236}">
                <a16:creationId xmlns:a16="http://schemas.microsoft.com/office/drawing/2014/main" id="{6E2A25EF-FA62-54CD-97F2-B20722DC1CC5}"/>
              </a:ext>
            </a:extLst>
          </p:cNvPr>
          <p:cNvSpPr/>
          <p:nvPr/>
        </p:nvSpPr>
        <p:spPr>
          <a:xfrm>
            <a:off x="6246812" y="116932"/>
            <a:ext cx="5672323" cy="3209101"/>
          </a:xfrm>
          <a:prstGeom prst="roundRect">
            <a:avLst/>
          </a:prstGeom>
          <a:solidFill>
            <a:srgbClr val="7030A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32">
            <a:extLst>
              <a:ext uri="{FF2B5EF4-FFF2-40B4-BE49-F238E27FC236}">
                <a16:creationId xmlns:a16="http://schemas.microsoft.com/office/drawing/2014/main" id="{7DA8B8B2-7414-66B4-18B3-47E9F08B7F99}"/>
              </a:ext>
            </a:extLst>
          </p:cNvPr>
          <p:cNvSpPr/>
          <p:nvPr/>
        </p:nvSpPr>
        <p:spPr>
          <a:xfrm>
            <a:off x="6289489" y="3496499"/>
            <a:ext cx="5672323" cy="3209101"/>
          </a:xfrm>
          <a:prstGeom prst="roundRect">
            <a:avLst/>
          </a:pr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29">
            <a:extLst>
              <a:ext uri="{FF2B5EF4-FFF2-40B4-BE49-F238E27FC236}">
                <a16:creationId xmlns:a16="http://schemas.microsoft.com/office/drawing/2014/main" id="{EACF1417-DF20-7215-77F3-F2C2C2EB4373}"/>
              </a:ext>
            </a:extLst>
          </p:cNvPr>
          <p:cNvSpPr/>
          <p:nvPr/>
        </p:nvSpPr>
        <p:spPr>
          <a:xfrm>
            <a:off x="320436" y="3810000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r>
              <a:rPr lang="en-GB" sz="1799" b="1" kern="0" dirty="0">
                <a:latin typeface="Arial" pitchFamily="34" charset="0"/>
                <a:cs typeface="Arial" pitchFamily="34" charset="0"/>
              </a:rPr>
              <a:t>Role of Parents</a:t>
            </a: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Work with the school to help understand their child’s barriers to attendance.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Proactively engage with the support offered to prevent the need for more formal support.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Continue to communicate effectively with the school regarding absence.</a:t>
            </a:r>
          </a:p>
          <a:p>
            <a:pPr algn="ctr" defTabSz="914126"/>
            <a:endParaRPr lang="en-US" sz="1799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29">
            <a:extLst>
              <a:ext uri="{FF2B5EF4-FFF2-40B4-BE49-F238E27FC236}">
                <a16:creationId xmlns:a16="http://schemas.microsoft.com/office/drawing/2014/main" id="{C112064A-FE0C-5C96-360A-E88D4C19544F}"/>
              </a:ext>
            </a:extLst>
          </p:cNvPr>
          <p:cNvSpPr/>
          <p:nvPr/>
        </p:nvSpPr>
        <p:spPr>
          <a:xfrm>
            <a:off x="6535313" y="440575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r>
              <a:rPr lang="en-GB" sz="1799" b="1" kern="0" dirty="0">
                <a:latin typeface="Arial" pitchFamily="34" charset="0"/>
                <a:cs typeface="Arial" pitchFamily="34" charset="0"/>
              </a:rPr>
              <a:t>Role of Children</a:t>
            </a: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Co-create and participate in any targeted interventions.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Recognise personal achievements.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Share concerns with staff.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Continue to engage in school life.</a:t>
            </a: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 </a:t>
            </a:r>
            <a:endParaRPr lang="en-GB" sz="1799" kern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29">
            <a:extLst>
              <a:ext uri="{FF2B5EF4-FFF2-40B4-BE49-F238E27FC236}">
                <a16:creationId xmlns:a16="http://schemas.microsoft.com/office/drawing/2014/main" id="{C799A7BD-EF07-1379-4BC0-85DAAC5DC6D1}"/>
              </a:ext>
            </a:extLst>
          </p:cNvPr>
          <p:cNvSpPr/>
          <p:nvPr/>
        </p:nvSpPr>
        <p:spPr>
          <a:xfrm>
            <a:off x="6551612" y="3809999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endParaRPr lang="en-GB" sz="1799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b="1" kern="0" dirty="0">
                <a:latin typeface="Arial" pitchFamily="34" charset="0"/>
                <a:cs typeface="Arial" pitchFamily="34" charset="0"/>
              </a:rPr>
              <a:t>Role of External Agencies</a:t>
            </a:r>
          </a:p>
          <a:p>
            <a:pPr algn="ctr" defTabSz="914126"/>
            <a:endParaRPr lang="en-GB" sz="1799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Signpost or provide access to services.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Where there are out of school 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barriers, provide each identified child 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and their family with access to 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services they need.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Provide professional development and early intervention support to the school.</a:t>
            </a:r>
          </a:p>
          <a:p>
            <a:pPr algn="ctr" defTabSz="914126"/>
            <a:endParaRPr lang="en-GB" sz="1799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D3B2DA-4F5D-3B4F-6B97-FC9A50C46175}"/>
              </a:ext>
            </a:extLst>
          </p:cNvPr>
          <p:cNvGrpSpPr/>
          <p:nvPr/>
        </p:nvGrpSpPr>
        <p:grpSpPr>
          <a:xfrm>
            <a:off x="4866677" y="2238810"/>
            <a:ext cx="2363260" cy="2363260"/>
            <a:chOff x="3389437" y="2730853"/>
            <a:chExt cx="2363876" cy="2363876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EDDE22D-07E1-FE15-E67A-4AE2A5903DD5}"/>
                </a:ext>
              </a:extLst>
            </p:cNvPr>
            <p:cNvSpPr/>
            <p:nvPr/>
          </p:nvSpPr>
          <p:spPr>
            <a:xfrm>
              <a:off x="3389437" y="2730853"/>
              <a:ext cx="2363876" cy="2363876"/>
            </a:xfrm>
            <a:prstGeom prst="ellipse">
              <a:avLst/>
            </a:prstGeom>
            <a:gradFill>
              <a:gsLst>
                <a:gs pos="9000">
                  <a:sysClr val="windowText" lastClr="000000">
                    <a:lumMod val="85000"/>
                    <a:lumOff val="15000"/>
                  </a:sysClr>
                </a:gs>
                <a:gs pos="43800">
                  <a:srgbClr val="FFFFFF"/>
                </a:gs>
                <a:gs pos="100000">
                  <a:sysClr val="windowText" lastClr="000000"/>
                </a:gs>
                <a:gs pos="60000">
                  <a:sysClr val="window" lastClr="FFFFFF"/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126"/>
              <a:endParaRPr lang="en-US" sz="1799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B8F0AC8-7CDF-F242-1DE5-D648214C4C2B}"/>
                </a:ext>
              </a:extLst>
            </p:cNvPr>
            <p:cNvGrpSpPr/>
            <p:nvPr/>
          </p:nvGrpSpPr>
          <p:grpSpPr>
            <a:xfrm>
              <a:off x="3582478" y="2923887"/>
              <a:ext cx="1977794" cy="1977793"/>
              <a:chOff x="6019800" y="3276599"/>
              <a:chExt cx="533400" cy="533400"/>
            </a:xfrm>
            <a:effectLst/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75646EA0-2D9E-5A4E-2644-117A10AD43ED}"/>
                  </a:ext>
                </a:extLst>
              </p:cNvPr>
              <p:cNvSpPr/>
              <p:nvPr/>
            </p:nvSpPr>
            <p:spPr>
              <a:xfrm>
                <a:off x="6019800" y="3276599"/>
                <a:ext cx="533400" cy="533400"/>
              </a:xfrm>
              <a:prstGeom prst="ellipse">
                <a:avLst/>
              </a:prstGeom>
              <a:gradFill>
                <a:gsLst>
                  <a:gs pos="35000">
                    <a:srgbClr val="00297A"/>
                  </a:gs>
                  <a:gs pos="70000">
                    <a:srgbClr val="0070C0"/>
                  </a:gs>
                  <a:gs pos="100000">
                    <a:srgbClr val="00B0F0"/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126">
                  <a:defRPr/>
                </a:pPr>
                <a:endParaRPr lang="en-US" sz="1799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D4E3A7D-427C-127C-C65C-4D8CA4CBF213}"/>
                  </a:ext>
                </a:extLst>
              </p:cNvPr>
              <p:cNvSpPr/>
              <p:nvPr/>
            </p:nvSpPr>
            <p:spPr>
              <a:xfrm>
                <a:off x="6032368" y="3296068"/>
                <a:ext cx="508265" cy="446900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65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126">
                  <a:defRPr/>
                </a:pPr>
                <a:endParaRPr lang="en-US" sz="1799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6180632-DD74-E47C-CD55-4F18B22F1A54}"/>
                </a:ext>
              </a:extLst>
            </p:cNvPr>
            <p:cNvSpPr/>
            <p:nvPr/>
          </p:nvSpPr>
          <p:spPr>
            <a:xfrm>
              <a:off x="3792620" y="3389403"/>
              <a:ext cx="1557516" cy="10157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914126"/>
              <a:r>
                <a:rPr lang="en-US" sz="3199" b="1" kern="0" dirty="0">
                  <a:solidFill>
                    <a:prstClr val="white"/>
                  </a:solidFill>
                  <a:effectLst>
                    <a:outerShdw blurRad="101600" dist="38100" dir="2700000" algn="tl" rotWithShape="0">
                      <a:prstClr val="black">
                        <a:alpha val="50000"/>
                      </a:prstClr>
                    </a:outerShdw>
                  </a:effectLst>
                  <a:latin typeface="Arial" pitchFamily="34" charset="0"/>
                  <a:ea typeface="Kozuka Gothic Pr6N B" pitchFamily="34" charset="-128"/>
                  <a:cs typeface="Arial" pitchFamily="34" charset="0"/>
                </a:rPr>
                <a:t>Tier 2</a:t>
              </a:r>
            </a:p>
            <a:p>
              <a:pPr algn="ctr" defTabSz="914126"/>
              <a:r>
                <a:rPr lang="en-US" sz="1400" b="1" kern="0" dirty="0">
                  <a:solidFill>
                    <a:prstClr val="white"/>
                  </a:solidFill>
                  <a:effectLst>
                    <a:outerShdw blurRad="101600" dist="38100" dir="2700000" algn="tl" rotWithShape="0">
                      <a:prstClr val="black">
                        <a:alpha val="50000"/>
                      </a:prstClr>
                    </a:outerShdw>
                  </a:effectLst>
                  <a:latin typeface="Arial" pitchFamily="34" charset="0"/>
                  <a:ea typeface="Kozuka Gothic Pr6N B" pitchFamily="34" charset="-128"/>
                  <a:cs typeface="Arial" pitchFamily="34" charset="0"/>
                </a:rPr>
                <a:t>Individualised Strategies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783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140420" y="147412"/>
            <a:ext cx="5672323" cy="320910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29"/>
          <p:cNvSpPr/>
          <p:nvPr/>
        </p:nvSpPr>
        <p:spPr>
          <a:xfrm>
            <a:off x="386244" y="440576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r>
              <a:rPr lang="en-GB" sz="1799" b="1" kern="0" dirty="0">
                <a:latin typeface="Arial" pitchFamily="34" charset="0"/>
                <a:cs typeface="Arial" pitchFamily="34" charset="0"/>
              </a:rPr>
              <a:t>Role of Teachers and School</a:t>
            </a:r>
          </a:p>
          <a:p>
            <a:pPr algn="ctr" defTabSz="914126"/>
            <a:endParaRPr lang="en-GB" sz="1799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Take an active part in the multi-agency effort with the local authority and other external partners.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Use data driven information to identify children at risk of severe absence. 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Continuously assess and adapt strategies. Monitor progress.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Recognise achievements.</a:t>
            </a:r>
          </a:p>
        </p:txBody>
      </p:sp>
      <p:sp>
        <p:nvSpPr>
          <p:cNvPr id="7" name="Rounded Rectangle 32">
            <a:extLst>
              <a:ext uri="{FF2B5EF4-FFF2-40B4-BE49-F238E27FC236}">
                <a16:creationId xmlns:a16="http://schemas.microsoft.com/office/drawing/2014/main" id="{37FC9DED-05EE-3002-169C-2B3F9B44B2EF}"/>
              </a:ext>
            </a:extLst>
          </p:cNvPr>
          <p:cNvSpPr/>
          <p:nvPr/>
        </p:nvSpPr>
        <p:spPr>
          <a:xfrm>
            <a:off x="74612" y="3501487"/>
            <a:ext cx="5672323" cy="3209101"/>
          </a:xfrm>
          <a:prstGeom prst="roundRect">
            <a:avLst/>
          </a:prstGeom>
          <a:solidFill>
            <a:srgbClr val="FFC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32">
            <a:extLst>
              <a:ext uri="{FF2B5EF4-FFF2-40B4-BE49-F238E27FC236}">
                <a16:creationId xmlns:a16="http://schemas.microsoft.com/office/drawing/2014/main" id="{6E2A25EF-FA62-54CD-97F2-B20722DC1CC5}"/>
              </a:ext>
            </a:extLst>
          </p:cNvPr>
          <p:cNvSpPr/>
          <p:nvPr/>
        </p:nvSpPr>
        <p:spPr>
          <a:xfrm>
            <a:off x="6246812" y="116932"/>
            <a:ext cx="5672323" cy="3209101"/>
          </a:xfrm>
          <a:prstGeom prst="roundRect">
            <a:avLst/>
          </a:prstGeom>
          <a:solidFill>
            <a:srgbClr val="7030A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32">
            <a:extLst>
              <a:ext uri="{FF2B5EF4-FFF2-40B4-BE49-F238E27FC236}">
                <a16:creationId xmlns:a16="http://schemas.microsoft.com/office/drawing/2014/main" id="{7DA8B8B2-7414-66B4-18B3-47E9F08B7F99}"/>
              </a:ext>
            </a:extLst>
          </p:cNvPr>
          <p:cNvSpPr/>
          <p:nvPr/>
        </p:nvSpPr>
        <p:spPr>
          <a:xfrm>
            <a:off x="6289489" y="3496499"/>
            <a:ext cx="5672323" cy="3209101"/>
          </a:xfrm>
          <a:prstGeom prst="roundRect">
            <a:avLst/>
          </a:prstGeom>
          <a:solidFill>
            <a:srgbClr val="FF00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29">
            <a:extLst>
              <a:ext uri="{FF2B5EF4-FFF2-40B4-BE49-F238E27FC236}">
                <a16:creationId xmlns:a16="http://schemas.microsoft.com/office/drawing/2014/main" id="{EACF1417-DF20-7215-77F3-F2C2C2EB4373}"/>
              </a:ext>
            </a:extLst>
          </p:cNvPr>
          <p:cNvSpPr/>
          <p:nvPr/>
        </p:nvSpPr>
        <p:spPr>
          <a:xfrm>
            <a:off x="320436" y="3810000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r>
              <a:rPr lang="en-GB" sz="1799" b="1" kern="0" dirty="0">
                <a:latin typeface="Arial" pitchFamily="34" charset="0"/>
                <a:cs typeface="Arial" pitchFamily="34" charset="0"/>
              </a:rPr>
              <a:t>Role of Parents</a:t>
            </a: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Collaborate closely with the school on creating and implementing highly specialised interventions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Continue to communicate with the school.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Take an active role in the multi-agency effort.</a:t>
            </a:r>
            <a:endParaRPr lang="en-US" sz="1799" kern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29">
            <a:extLst>
              <a:ext uri="{FF2B5EF4-FFF2-40B4-BE49-F238E27FC236}">
                <a16:creationId xmlns:a16="http://schemas.microsoft.com/office/drawing/2014/main" id="{C112064A-FE0C-5C96-360A-E88D4C19544F}"/>
              </a:ext>
            </a:extLst>
          </p:cNvPr>
          <p:cNvSpPr/>
          <p:nvPr/>
        </p:nvSpPr>
        <p:spPr>
          <a:xfrm>
            <a:off x="6535313" y="440575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r>
              <a:rPr lang="en-GB" sz="1799" b="1" kern="0" dirty="0">
                <a:latin typeface="Arial" pitchFamily="34" charset="0"/>
                <a:cs typeface="Arial" pitchFamily="34" charset="0"/>
              </a:rPr>
              <a:t>Role of Children</a:t>
            </a:r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Actively engage in intensive interventions. Recognise personal achievements.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Share concerns with staff.</a:t>
            </a: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Continue to engage in school life.</a:t>
            </a:r>
          </a:p>
        </p:txBody>
      </p:sp>
      <p:sp>
        <p:nvSpPr>
          <p:cNvPr id="12" name="Rounded Rectangle 29">
            <a:extLst>
              <a:ext uri="{FF2B5EF4-FFF2-40B4-BE49-F238E27FC236}">
                <a16:creationId xmlns:a16="http://schemas.microsoft.com/office/drawing/2014/main" id="{C799A7BD-EF07-1379-4BC0-85DAAC5DC6D1}"/>
              </a:ext>
            </a:extLst>
          </p:cNvPr>
          <p:cNvSpPr/>
          <p:nvPr/>
        </p:nvSpPr>
        <p:spPr>
          <a:xfrm>
            <a:off x="6551612" y="3809999"/>
            <a:ext cx="5180674" cy="2767747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endParaRPr lang="en-GB" sz="1799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b="1" kern="0" dirty="0">
                <a:latin typeface="Arial" pitchFamily="34" charset="0"/>
                <a:cs typeface="Arial" pitchFamily="34" charset="0"/>
              </a:rPr>
              <a:t>Role of External Agencies</a:t>
            </a:r>
          </a:p>
          <a:p>
            <a:pPr algn="ctr" defTabSz="914126"/>
            <a:endParaRPr lang="en-GB" sz="1799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Offer specialised assessments and services for students with complex needs. </a:t>
            </a: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Provide intensive training and consultation.</a:t>
            </a: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r>
              <a:rPr lang="en-GB" sz="1799" kern="0" dirty="0">
                <a:latin typeface="Arial" pitchFamily="34" charset="0"/>
                <a:cs typeface="Arial" pitchFamily="34" charset="0"/>
              </a:rPr>
              <a:t>Take an active part in the multi-agency effort with the school and other external partners.</a:t>
            </a:r>
          </a:p>
          <a:p>
            <a:pPr algn="ctr" defTabSz="914126"/>
            <a:endParaRPr lang="en-GB" sz="1799" b="1" kern="0" dirty="0">
              <a:latin typeface="Arial" pitchFamily="34" charset="0"/>
              <a:cs typeface="Arial" pitchFamily="34" charset="0"/>
            </a:endParaRPr>
          </a:p>
          <a:p>
            <a:pPr algn="ctr" defTabSz="914126"/>
            <a:endParaRPr lang="en-GB" sz="1799" kern="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5D3B2DA-4F5D-3B4F-6B97-FC9A50C46175}"/>
              </a:ext>
            </a:extLst>
          </p:cNvPr>
          <p:cNvGrpSpPr/>
          <p:nvPr/>
        </p:nvGrpSpPr>
        <p:grpSpPr>
          <a:xfrm>
            <a:off x="4866677" y="2238810"/>
            <a:ext cx="2363260" cy="2363260"/>
            <a:chOff x="3389437" y="2730853"/>
            <a:chExt cx="2363876" cy="2363876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EDDE22D-07E1-FE15-E67A-4AE2A5903DD5}"/>
                </a:ext>
              </a:extLst>
            </p:cNvPr>
            <p:cNvSpPr/>
            <p:nvPr/>
          </p:nvSpPr>
          <p:spPr>
            <a:xfrm>
              <a:off x="3389437" y="2730853"/>
              <a:ext cx="2363876" cy="2363876"/>
            </a:xfrm>
            <a:prstGeom prst="ellipse">
              <a:avLst/>
            </a:prstGeom>
            <a:gradFill>
              <a:gsLst>
                <a:gs pos="9000">
                  <a:sysClr val="windowText" lastClr="000000">
                    <a:lumMod val="85000"/>
                    <a:lumOff val="15000"/>
                  </a:sysClr>
                </a:gs>
                <a:gs pos="43800">
                  <a:srgbClr val="FFFFFF"/>
                </a:gs>
                <a:gs pos="100000">
                  <a:sysClr val="windowText" lastClr="000000"/>
                </a:gs>
                <a:gs pos="60000">
                  <a:sysClr val="window" lastClr="FFFFFF"/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126"/>
              <a:endParaRPr lang="en-US" sz="1799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B8F0AC8-7CDF-F242-1DE5-D648214C4C2B}"/>
                </a:ext>
              </a:extLst>
            </p:cNvPr>
            <p:cNvGrpSpPr/>
            <p:nvPr/>
          </p:nvGrpSpPr>
          <p:grpSpPr>
            <a:xfrm>
              <a:off x="3582478" y="2923887"/>
              <a:ext cx="1977794" cy="1977793"/>
              <a:chOff x="6019800" y="3276599"/>
              <a:chExt cx="533400" cy="533400"/>
            </a:xfrm>
            <a:effectLst/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75646EA0-2D9E-5A4E-2644-117A10AD43ED}"/>
                  </a:ext>
                </a:extLst>
              </p:cNvPr>
              <p:cNvSpPr/>
              <p:nvPr/>
            </p:nvSpPr>
            <p:spPr>
              <a:xfrm>
                <a:off x="6019800" y="3276599"/>
                <a:ext cx="533400" cy="533400"/>
              </a:xfrm>
              <a:prstGeom prst="ellipse">
                <a:avLst/>
              </a:prstGeom>
              <a:gradFill>
                <a:gsLst>
                  <a:gs pos="35000">
                    <a:srgbClr val="00297A"/>
                  </a:gs>
                  <a:gs pos="70000">
                    <a:srgbClr val="0070C0"/>
                  </a:gs>
                  <a:gs pos="100000">
                    <a:srgbClr val="00B0F0"/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126">
                  <a:defRPr/>
                </a:pPr>
                <a:endParaRPr lang="en-US" sz="1799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D4E3A7D-427C-127C-C65C-4D8CA4CBF213}"/>
                  </a:ext>
                </a:extLst>
              </p:cNvPr>
              <p:cNvSpPr/>
              <p:nvPr/>
            </p:nvSpPr>
            <p:spPr>
              <a:xfrm>
                <a:off x="6032368" y="3296068"/>
                <a:ext cx="508265" cy="446900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65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126">
                  <a:defRPr/>
                </a:pPr>
                <a:endParaRPr lang="en-US" sz="1799" kern="0" dirty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6180632-DD74-E47C-CD55-4F18B22F1A54}"/>
                </a:ext>
              </a:extLst>
            </p:cNvPr>
            <p:cNvSpPr/>
            <p:nvPr/>
          </p:nvSpPr>
          <p:spPr>
            <a:xfrm>
              <a:off x="3792620" y="3389404"/>
              <a:ext cx="1557516" cy="10157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914126"/>
              <a:r>
                <a:rPr lang="en-US" sz="3199" b="1" kern="0" dirty="0">
                  <a:solidFill>
                    <a:prstClr val="white"/>
                  </a:solidFill>
                  <a:effectLst>
                    <a:outerShdw blurRad="101600" dist="38100" dir="2700000" algn="tl" rotWithShape="0">
                      <a:prstClr val="black">
                        <a:alpha val="50000"/>
                      </a:prstClr>
                    </a:outerShdw>
                  </a:effectLst>
                  <a:latin typeface="Arial" pitchFamily="34" charset="0"/>
                  <a:ea typeface="Kozuka Gothic Pr6N B" pitchFamily="34" charset="-128"/>
                  <a:cs typeface="Arial" pitchFamily="34" charset="0"/>
                </a:rPr>
                <a:t>Tier 3</a:t>
              </a:r>
            </a:p>
            <a:p>
              <a:pPr algn="ctr" defTabSz="914126"/>
              <a:r>
                <a:rPr lang="en-US" sz="1400" b="1" kern="0" dirty="0">
                  <a:solidFill>
                    <a:prstClr val="white"/>
                  </a:solidFill>
                  <a:effectLst>
                    <a:outerShdw blurRad="101600" dist="38100" dir="2700000" algn="tl" rotWithShape="0">
                      <a:prstClr val="black">
                        <a:alpha val="50000"/>
                      </a:prstClr>
                    </a:outerShdw>
                  </a:effectLst>
                  <a:latin typeface="Arial" pitchFamily="34" charset="0"/>
                  <a:ea typeface="Kozuka Gothic Pr6N B" pitchFamily="34" charset="-128"/>
                  <a:cs typeface="Arial" pitchFamily="34" charset="0"/>
                </a:rPr>
                <a:t>Higher Needs Strategies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971888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slidemodel.com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79B7"/>
      </a:accent1>
      <a:accent2>
        <a:srgbClr val="019ADD"/>
      </a:accent2>
      <a:accent3>
        <a:srgbClr val="6BC2ED"/>
      </a:accent3>
      <a:accent4>
        <a:srgbClr val="A7CCDF"/>
      </a:accent4>
      <a:accent5>
        <a:srgbClr val="595959"/>
      </a:accent5>
      <a:accent6>
        <a:srgbClr val="3F3F3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679</Words>
  <Application>Microsoft Office PowerPoint</Application>
  <PresentationFormat>Custom</PresentationFormat>
  <Paragraphs>115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UI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2014-01-23T13:52:15Z</dcterms:created>
  <dcterms:modified xsi:type="dcterms:W3CDTF">2025-01-14T14:19:55Z</dcterms:modified>
</cp:coreProperties>
</file>